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73" r:id="rId3"/>
    <p:sldId id="263" r:id="rId4"/>
    <p:sldId id="272" r:id="rId5"/>
    <p:sldId id="271" r:id="rId6"/>
    <p:sldId id="270" r:id="rId7"/>
    <p:sldId id="26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1" autoAdjust="0"/>
    <p:restoredTop sz="92277" autoAdjust="0"/>
  </p:normalViewPr>
  <p:slideViewPr>
    <p:cSldViewPr snapToGrid="0" snapToObjects="1">
      <p:cViewPr>
        <p:scale>
          <a:sx n="55" d="100"/>
          <a:sy n="55" d="100"/>
        </p:scale>
        <p:origin x="-1218" y="-432"/>
      </p:cViewPr>
      <p:guideLst>
        <p:guide orient="horz" pos="2160"/>
        <p:guide pos="384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702"/>
    </p:cViewPr>
  </p:sorterViewPr>
  <p:notesViewPr>
    <p:cSldViewPr snapToGrid="0" snapToObjects="1">
      <p:cViewPr varScale="1">
        <p:scale>
          <a:sx n="54" d="100"/>
          <a:sy n="54" d="100"/>
        </p:scale>
        <p:origin x="-18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0C492-1498-46F2-AE6F-C56D1B7E8B5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838E1-0EA1-42EB-B3E3-722B9BD3BC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B838E1-0EA1-42EB-B3E3-722B9BD3BCE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910080" y="359898"/>
            <a:ext cx="987552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910080" y="1850064"/>
            <a:ext cx="987552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D7AB3D5D-DD39-6A45-892E-6964403E9ECC}" type="datetimeFigureOut">
              <a:rPr lang="en-US" smtClean="0"/>
            </a:fld>
            <a:endParaRPr lang="en-US"/>
          </a:p>
        </p:txBody>
      </p:sp>
      <p:sp>
        <p:nvSpPr>
          <p:cNvPr id="20" name="页脚占位符 19"/>
          <p:cNvSpPr>
            <a:spLocks noGrp="1"/>
          </p:cNvSpPr>
          <p:nvPr>
            <p:ph type="ftr" sz="quarter" idx="11"/>
          </p:nvPr>
        </p:nvSpPr>
        <p:spPr/>
        <p:txBody>
          <a:bodyPr/>
          <a:lstStyle/>
          <a:p>
            <a:endParaRPr lang="en-US"/>
          </a:p>
        </p:txBody>
      </p:sp>
      <p:sp>
        <p:nvSpPr>
          <p:cNvPr id="10" name="灯片编号占位符 9"/>
          <p:cNvSpPr>
            <a:spLocks noGrp="1"/>
          </p:cNvSpPr>
          <p:nvPr>
            <p:ph type="sldNum" sz="quarter" idx="12"/>
          </p:nvPr>
        </p:nvSpPr>
        <p:spPr/>
        <p:txBody>
          <a:bodyPr/>
          <a:lstStyle/>
          <a:p>
            <a:fld id="{BDD8B077-6AEB-1346-907D-3D04D2CF0D6E}" type="slidenum">
              <a:rPr lang="en-US" smtClean="0"/>
            </a:fld>
            <a:endParaRPr lang="en-US"/>
          </a:p>
        </p:txBody>
      </p:sp>
      <p:sp>
        <p:nvSpPr>
          <p:cNvPr id="8" name="椭圆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7AB3D5D-DD39-6A45-892E-6964403E9ECC}" type="datetimeFigureOut">
              <a:rPr lang="en-US" smtClean="0"/>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274640"/>
            <a:ext cx="2438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524000" y="274641"/>
            <a:ext cx="7416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7AB3D5D-DD39-6A45-892E-6964403E9ECC}" type="datetimeFigureOut">
              <a:rPr lang="en-US" smtClean="0"/>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7AB3D5D-DD39-6A45-892E-6964403E9ECC}" type="datetimeFigureOut">
              <a:rPr lang="en-US" smtClean="0"/>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37856" y="1066800"/>
            <a:ext cx="85344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D7AB3D5D-DD39-6A45-892E-6964403E9ECC}" type="datetimeFigureOut">
              <a:rPr lang="en-US" smtClean="0"/>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BDD8B077-6AEB-1346-907D-3D04D2CF0D6E}" type="slidenum">
              <a:rPr lang="en-US" smtClean="0"/>
            </a:fld>
            <a:endParaRPr 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914144" y="274320"/>
            <a:ext cx="999744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7AB3D5D-DD39-6A45-892E-6964403E9ECC}" type="datetimeFigureOut">
              <a:rPr lang="en-US" smtClean="0"/>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5160336"/>
            <a:ext cx="109728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60960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21792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D7AB3D5D-DD39-6A45-892E-6964403E9ECC}" type="datetimeFigureOut">
              <a:rPr lang="en-US" smtClean="0"/>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14144" y="274320"/>
            <a:ext cx="999744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D7AB3D5D-DD39-6A45-892E-6964403E9ECC}" type="datetimeFigureOut">
              <a:rPr lang="en-US" smtClean="0"/>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D7AB3D5D-DD39-6A45-892E-6964403E9ECC}" type="datetimeFigureOut">
              <a:rPr lang="en-US" smtClean="0"/>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BDD8B077-6AEB-1346-907D-3D04D2CF0D6E}" type="slidenum">
              <a:rPr lang="en-US" smtClean="0"/>
            </a:fld>
            <a:endParaRPr 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7AB3D5D-DD39-6A45-892E-6964403E9ECC}" type="datetimeFigureOut">
              <a:rPr lang="en-US" smtClean="0"/>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DD8B077-6AEB-1346-907D-3D04D2CF0D6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849195" y="1066800"/>
            <a:ext cx="36576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D7AB3D5D-DD39-6A45-892E-6964403E9ECC}" type="datetimeFigureOut">
              <a:rPr lang="en-US" smtClean="0"/>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BDD8B077-6AEB-1346-907D-3D04D2CF0D6E}" type="slidenum">
              <a:rPr lang="en-US" smtClean="0"/>
            </a:fld>
            <a:endParaRPr 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914144" y="274638"/>
            <a:ext cx="999744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D7AB3D5D-DD39-6A45-892E-6964403E9ECC}" type="datetimeFigureOut">
              <a:rPr lang="en-US" smtClean="0"/>
            </a:fld>
            <a:endParaRPr lang="en-US"/>
          </a:p>
        </p:txBody>
      </p:sp>
      <p:sp>
        <p:nvSpPr>
          <p:cNvPr id="10" name="页脚占位符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灯片编号占位符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DD8B077-6AEB-1346-907D-3D04D2CF0D6E}" type="slidenum">
              <a:rPr lang="en-US" smtClean="0"/>
            </a:fld>
            <a:endParaRPr 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MY</a:t>
            </a:r>
            <a:r>
              <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SUMMER</a:t>
            </a:r>
            <a:r>
              <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HOLIDAY</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Subtitle 4"/>
          <p:cNvSpPr>
            <a:spLocks noGrp="1"/>
          </p:cNvSpPr>
          <p:nvPr>
            <p:ph type="subTitle" idx="1"/>
          </p:nvPr>
        </p:nvSpPr>
        <p:spPr>
          <a:xfrm>
            <a:off x="1828800" y="3874168"/>
            <a:ext cx="8534400" cy="1752600"/>
          </a:xfrm>
        </p:spPr>
        <p:txBody>
          <a:bodyPr>
            <a:normAutofit fontScale="25000" lnSpcReduction="20000"/>
            <a:scene3d>
              <a:camera prst="orthographicFront"/>
              <a:lightRig rig="glow" dir="tl">
                <a:rot lat="0" lon="0" rev="5400000"/>
              </a:lightRig>
            </a:scene3d>
            <a:sp3d contourW="12700">
              <a:bevelT w="25400" h="25400"/>
              <a:contourClr>
                <a:schemeClr val="accent6">
                  <a:shade val="73000"/>
                </a:schemeClr>
              </a:contourClr>
            </a:sp3d>
          </a:bodyPr>
          <a:lstStyle/>
          <a:p>
            <a:endParaRPr lang="en-US" altLang="zh-CN" sz="1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zh-CN" altLang="en-US" sz="1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张安成</a:t>
            </a:r>
            <a:endParaRPr lang="en-US" altLang="zh-CN" sz="1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a:p>
            <a:r>
              <a:rPr lang="en-US" altLang="zh-CN" sz="11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Class1,Grade4 </a:t>
            </a:r>
            <a:r>
              <a:rPr lang="en-US" altLang="zh-CN" sz="1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  No. 33 </a:t>
            </a:r>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altLang="zh-C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zh-CN" alt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张安成</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heel(1)">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63" end="63"/>
                                            </p:txEl>
                                          </p:spTgt>
                                        </p:tgtEl>
                                        <p:attrNameLst>
                                          <p:attrName>style.visibility</p:attrName>
                                        </p:attrNameLst>
                                      </p:cBhvr>
                                      <p:to>
                                        <p:strVal val="visible"/>
                                      </p:to>
                                    </p:set>
                                    <p:animEffect transition="in" filter="wheel(1)">
                                      <p:cBhvr>
                                        <p:cTn id="22" dur="2000"/>
                                        <p:tgtEl>
                                          <p:spTgt spid="5">
                                            <p:txEl>
                                              <p:pRg st="63"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4" y="300710"/>
            <a:ext cx="10972800" cy="1143000"/>
          </a:xfrm>
        </p:spPr>
        <p:txBody>
          <a:bodyPr>
            <a:normAutofit fontScale="90000"/>
          </a:bodyPr>
          <a:lstStyle/>
          <a:p>
            <a:br>
              <a:rPr lang="en-US" dirty="0" smtClean="0"/>
            </a:br>
            <a:endParaRPr lang="en-US" dirty="0"/>
          </a:p>
        </p:txBody>
      </p:sp>
      <p:pic>
        <p:nvPicPr>
          <p:cNvPr id="6" name="Content Placeholder 5"/>
          <p:cNvPicPr>
            <a:picLocks noGrp="1" noChangeAspect="1"/>
          </p:cNvPicPr>
          <p:nvPr>
            <p:ph sz="half" idx="1"/>
          </p:nvPr>
        </p:nvPicPr>
        <p:blipFill rotWithShape="1">
          <a:blip r:embed="rId1"/>
          <a:srcRect l="9638" t="21285" r="7229" b="1"/>
          <a:stretch>
            <a:fillRect/>
          </a:stretch>
        </p:blipFill>
        <p:spPr>
          <a:xfrm>
            <a:off x="974387" y="1506233"/>
            <a:ext cx="1971675" cy="14001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5933874" y="1748984"/>
            <a:ext cx="5648526" cy="4525963"/>
          </a:xfrm>
        </p:spPr>
        <p:txBody>
          <a:bodyPr>
            <a:normAutofit fontScale="92500" lnSpcReduction="10000"/>
          </a:bodyPr>
          <a:lstStyle/>
          <a:p>
            <a:pPr marL="0" indent="0" algn="just">
              <a:buNone/>
            </a:pPr>
            <a:r>
              <a:rPr lang="en-US" dirty="0" smtClean="0">
                <a:latin typeface="Times New Roman" panose="02020603050405020304" charset="0"/>
                <a:cs typeface="Times New Roman" panose="02020603050405020304" charset="0"/>
              </a:rPr>
              <a:t>On July18</a:t>
            </a:r>
            <a:r>
              <a:rPr lang="en-US" baseline="30000" dirty="0" smtClean="0">
                <a:latin typeface="Times New Roman" panose="02020603050405020304" charset="0"/>
                <a:cs typeface="Times New Roman" panose="02020603050405020304" charset="0"/>
              </a:rPr>
              <a:t>th</a:t>
            </a:r>
            <a:r>
              <a:rPr lang="en-US" dirty="0" smtClean="0">
                <a:latin typeface="Times New Roman" panose="02020603050405020304" charset="0"/>
                <a:cs typeface="Times New Roman" panose="02020603050405020304" charset="0"/>
              </a:rPr>
              <a:t>, my mom and I went to the </a:t>
            </a:r>
            <a:r>
              <a:rPr lang="en-US" dirty="0" err="1" smtClean="0">
                <a:latin typeface="Times New Roman" panose="02020603050405020304" charset="0"/>
                <a:cs typeface="Times New Roman" panose="02020603050405020304" charset="0"/>
              </a:rPr>
              <a:t>Changlong</a:t>
            </a:r>
            <a:r>
              <a:rPr lang="en-US" dirty="0" smtClean="0">
                <a:latin typeface="Times New Roman" panose="02020603050405020304" charset="0"/>
                <a:cs typeface="Times New Roman" panose="02020603050405020304" charset="0"/>
              </a:rPr>
              <a:t> Ocean Kingdom. We saw lots of animals there, my favorite animals are the emperor  penguins.</a:t>
            </a:r>
            <a:r>
              <a:rPr lang="en-US" altLang="zh-CN" dirty="0">
                <a:latin typeface="Times New Roman" panose="02020603050405020304" charset="0"/>
                <a:cs typeface="Times New Roman" panose="02020603050405020304" charset="0"/>
              </a:rPr>
              <a:t>They are </a:t>
            </a:r>
            <a:r>
              <a:rPr lang="en-US" altLang="zh-CN" dirty="0">
                <a:latin typeface="Times New Roman" panose="02020603050405020304" charset="0"/>
                <a:cs typeface="Times New Roman" panose="02020603050405020304" charset="0"/>
              </a:rPr>
              <a:t> called the emperor penguins because they are the biggest penguins in the world.    </a:t>
            </a:r>
            <a:endParaRPr lang="en-US" altLang="zh-CN" dirty="0">
              <a:latin typeface="Times New Roman" panose="02020603050405020304" charset="0"/>
              <a:cs typeface="Times New Roman" panose="02020603050405020304" charset="0"/>
            </a:endParaRPr>
          </a:p>
          <a:p>
            <a:pPr marL="0" indent="0">
              <a:buNone/>
            </a:pPr>
            <a:r>
              <a:rPr lang="en-US" dirty="0" smtClean="0">
                <a:latin typeface="Times New Roman" panose="02020603050405020304" charset="0"/>
                <a:cs typeface="Times New Roman" panose="02020603050405020304" charset="0"/>
              </a:rPr>
              <a:t>The Emperor penguin’s feet and wings are black, but most of its fur is white. When the penguin swims</a:t>
            </a:r>
            <a:r>
              <a:rPr lang="en-US" altLang="zh-CN" dirty="0">
                <a:latin typeface="Times New Roman" panose="02020603050405020304" charset="0"/>
                <a:cs typeface="Times New Roman" panose="02020603050405020304" charset="0"/>
              </a:rPr>
              <a:t> in the water</a:t>
            </a:r>
            <a:r>
              <a:rPr lang="en-US" dirty="0" smtClean="0">
                <a:latin typeface="Times New Roman" panose="02020603050405020304" charset="0"/>
                <a:cs typeface="Times New Roman" panose="02020603050405020304" charset="0"/>
              </a:rPr>
              <a:t> it's like an arrow.   </a:t>
            </a:r>
            <a:endParaRPr lang="en-US" dirty="0" smtClean="0">
              <a:latin typeface="Times New Roman" panose="02020603050405020304" charset="0"/>
              <a:cs typeface="Times New Roman" panose="02020603050405020304" charset="0"/>
            </a:endParaRPr>
          </a:p>
          <a:p>
            <a:pPr marL="0" indent="0">
              <a:buNone/>
            </a:pPr>
            <a:r>
              <a:rPr lang="en-US" dirty="0" smtClean="0">
                <a:latin typeface="Times New Roman" panose="02020603050405020304" charset="0"/>
                <a:cs typeface="Times New Roman" panose="02020603050405020304" charset="0"/>
              </a:rPr>
              <a:t> </a:t>
            </a:r>
            <a:endParaRPr lang="en-US" dirty="0">
              <a:latin typeface="Times New Roman" panose="02020603050405020304" charset="0"/>
              <a:cs typeface="Times New Roman" panose="02020603050405020304" charset="0"/>
            </a:endParaRPr>
          </a:p>
        </p:txBody>
      </p:sp>
      <p:pic>
        <p:nvPicPr>
          <p:cNvPr id="7" name="Content Placeholder 5"/>
          <p:cNvPicPr>
            <a:picLocks noChangeAspect="1"/>
          </p:cNvPicPr>
          <p:nvPr/>
        </p:nvPicPr>
        <p:blipFill rotWithShape="1">
          <a:blip r:embed="rId2"/>
          <a:srcRect t="20513"/>
          <a:stretch>
            <a:fillRect/>
          </a:stretch>
        </p:blipFill>
        <p:spPr>
          <a:xfrm>
            <a:off x="3111433" y="3052322"/>
            <a:ext cx="1810941" cy="191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2151522" y="408562"/>
            <a:ext cx="7888956" cy="923330"/>
          </a:xfrm>
          <a:prstGeom prst="rect">
            <a:avLst/>
          </a:prstGeom>
          <a:noFill/>
        </p:spPr>
        <p:txBody>
          <a:bodyPr wrap="none" lIns="91440" tIns="45720" rIns="91440" bIns="45720">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Changlong</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Ocean Kingdom</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60" y="274638"/>
            <a:ext cx="10972800" cy="1143000"/>
          </a:xfrm>
        </p:spPr>
        <p:txBody>
          <a:bodyPr>
            <a:normAutofit fontScale="90000"/>
          </a:bodyPr>
          <a:lstStyle/>
          <a:p>
            <a:br>
              <a:rPr lang="zh-CN"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altLang="zh-C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Six Dynasties Museum</a:t>
            </a:r>
            <a:br>
              <a:rPr lang="zh-CN"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dirty="0"/>
          </a:p>
        </p:txBody>
      </p:sp>
      <p:pic>
        <p:nvPicPr>
          <p:cNvPr id="6" name="Content Placeholder 5"/>
          <p:cNvPicPr>
            <a:picLocks noGrp="1" noChangeAspect="1"/>
          </p:cNvPicPr>
          <p:nvPr>
            <p:ph sz="half" idx="1"/>
          </p:nvPr>
        </p:nvPicPr>
        <p:blipFill rotWithShape="1">
          <a:blip r:embed="rId1"/>
          <a:srcRect t="11870" r="7970" b="4056"/>
          <a:stretch>
            <a:fillRect/>
          </a:stretch>
        </p:blipFill>
        <p:spPr>
          <a:xfrm>
            <a:off x="1828799" y="1385883"/>
            <a:ext cx="2817129" cy="3431515"/>
          </a:xfrm>
        </p:spPr>
      </p:pic>
      <p:sp>
        <p:nvSpPr>
          <p:cNvPr id="3" name="内容占位符 2"/>
          <p:cNvSpPr>
            <a:spLocks noGrp="1"/>
          </p:cNvSpPr>
          <p:nvPr>
            <p:ph sz="half" idx="2"/>
          </p:nvPr>
        </p:nvSpPr>
        <p:spPr>
          <a:xfrm>
            <a:off x="6240381" y="1159047"/>
            <a:ext cx="5823284" cy="5402174"/>
          </a:xfrm>
        </p:spPr>
        <p:txBody>
          <a:bodyPr>
            <a:noAutofit/>
          </a:bodyPr>
          <a:lstStyle/>
          <a:p>
            <a:pPr marL="0" indent="0">
              <a:buNone/>
            </a:pPr>
            <a:r>
              <a:rPr lang="en-US" altLang="zh-CN" dirty="0" smtClean="0"/>
              <a:t>On August10</a:t>
            </a:r>
            <a:r>
              <a:rPr lang="en-US" altLang="zh-CN" baseline="30000" dirty="0" smtClean="0"/>
              <a:t>th</a:t>
            </a:r>
            <a:r>
              <a:rPr lang="en-US" altLang="zh-CN" dirty="0" smtClean="0"/>
              <a:t>, my dad and  I went to the Six Dynasties Museum.</a:t>
            </a:r>
            <a:endParaRPr lang="en-US" altLang="zh-CN" dirty="0" smtClean="0"/>
          </a:p>
          <a:p>
            <a:pPr marL="0" indent="0">
              <a:buNone/>
            </a:pPr>
            <a:r>
              <a:rPr lang="en-US" altLang="zh-CN" dirty="0" smtClean="0"/>
              <a:t>It is a place filled with historical, artistic and cultural objects. But my favorite object there is the Celadon Lotus Respect.</a:t>
            </a:r>
            <a:endParaRPr lang="en-US" altLang="zh-CN" dirty="0" smtClean="0"/>
          </a:p>
          <a:p>
            <a:pPr marL="0" indent="0" algn="just">
              <a:buNone/>
            </a:pPr>
            <a:r>
              <a:rPr lang="en-US" altLang="zh-CN" dirty="0" smtClean="0"/>
              <a:t>The Celadon Lotus Respect is the largest and most exquisite of the same kind of artifacts in the Wei and Southern and Northern Dynasties. It is up to 85cm, the king of Celadon, and it is an rare piece of </a:t>
            </a:r>
            <a:r>
              <a:rPr lang="en-US" altLang="zh-CN" dirty="0"/>
              <a:t>B</a:t>
            </a:r>
            <a:r>
              <a:rPr lang="en-US" altLang="zh-CN" dirty="0" smtClean="0"/>
              <a:t>uddhist art treasure. </a:t>
            </a:r>
            <a:endParaRPr lang="en-US" altLang="zh-CN" dirty="0" smtClean="0"/>
          </a:p>
          <a:p>
            <a:endParaRPr lang="en-US" altLang="zh-CN" dirty="0" smtClean="0"/>
          </a:p>
        </p:txBody>
      </p:sp>
      <p:pic>
        <p:nvPicPr>
          <p:cNvPr id="8" name="Picture 2" descr="F:\WechatIMG1.jpeg"/>
          <p:cNvPicPr>
            <a:picLocks noChangeAspect="1" noChangeArrowheads="1"/>
          </p:cNvPicPr>
          <p:nvPr/>
        </p:nvPicPr>
        <p:blipFill rotWithShape="1">
          <a:blip r:embed="rId2">
            <a:extLst>
              <a:ext uri="{28A0092B-C50C-407E-A947-70E740481C1C}">
                <a14:useLocalDpi xmlns:a14="http://schemas.microsoft.com/office/drawing/2010/main" val="0"/>
              </a:ext>
            </a:extLst>
          </a:blip>
          <a:srcRect t="30773" b="34614"/>
          <a:stretch>
            <a:fillRect/>
          </a:stretch>
        </p:blipFill>
        <p:spPr bwMode="auto">
          <a:xfrm>
            <a:off x="609600" y="4817398"/>
            <a:ext cx="5358064" cy="139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74" y="505160"/>
            <a:ext cx="10972800" cy="1143000"/>
          </a:xfrm>
        </p:spPr>
        <p:txBody>
          <a:bodyPr>
            <a:normAutofit fontScale="90000"/>
          </a:bodyPr>
          <a:lstStyle/>
          <a:p>
            <a:r>
              <a:rPr lang="en-US" altLang="zh-CN"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Meiling</a:t>
            </a:r>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Palace </a:t>
            </a:r>
            <a:b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6" name="Content Placeholder 5"/>
          <p:cNvPicPr>
            <a:picLocks noGrp="1" noChangeAspect="1"/>
          </p:cNvPicPr>
          <p:nvPr>
            <p:ph sz="half" idx="1"/>
          </p:nvPr>
        </p:nvPicPr>
        <p:blipFill rotWithShape="1">
          <a:blip r:embed="rId1"/>
          <a:srcRect l="9922" r="4762" b="15388"/>
          <a:stretch>
            <a:fillRect/>
          </a:stretch>
        </p:blipFill>
        <p:spPr>
          <a:xfrm>
            <a:off x="485274" y="1417638"/>
            <a:ext cx="2738828" cy="2037136"/>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9" name="Content Placeholder 8"/>
          <p:cNvSpPr>
            <a:spLocks noGrp="1"/>
          </p:cNvSpPr>
          <p:nvPr>
            <p:ph sz="half" idx="2"/>
          </p:nvPr>
        </p:nvSpPr>
        <p:spPr>
          <a:xfrm>
            <a:off x="5916295" y="242570"/>
            <a:ext cx="5781040" cy="6857365"/>
          </a:xfrm>
        </p:spPr>
        <p:txBody>
          <a:bodyPr>
            <a:noAutofit/>
          </a:bodyPr>
          <a:lstStyle/>
          <a:p>
            <a:pPr marL="0" indent="0">
              <a:buNone/>
            </a:pPr>
            <a:r>
              <a:rPr lang="en-US" dirty="0" smtClean="0"/>
              <a:t>On </a:t>
            </a:r>
            <a:r>
              <a:rPr lang="en-US" dirty="0" smtClean="0"/>
              <a:t>August 11</a:t>
            </a:r>
            <a:r>
              <a:rPr lang="en-US" baseline="30000" dirty="0" smtClean="0"/>
              <a:t>th</a:t>
            </a:r>
            <a:r>
              <a:rPr lang="en-US" dirty="0" smtClean="0"/>
              <a:t>, my dad and I went to the  </a:t>
            </a:r>
            <a:r>
              <a:rPr lang="en-US" dirty="0" err="1" smtClean="0"/>
              <a:t>Meiling</a:t>
            </a:r>
            <a:r>
              <a:rPr lang="en-US" dirty="0" smtClean="0"/>
              <a:t> Palace, which is where Soong May-ling(</a:t>
            </a:r>
            <a:r>
              <a:rPr lang="zh-CN" altLang="en-US" dirty="0" smtClean="0"/>
              <a:t>宋美龄）</a:t>
            </a:r>
            <a:r>
              <a:rPr lang="en-US" altLang="zh-CN" dirty="0" smtClean="0"/>
              <a:t>usually live.</a:t>
            </a:r>
            <a:endParaRPr lang="en-US" altLang="zh-CN" dirty="0" smtClean="0"/>
          </a:p>
          <a:p>
            <a:pPr marL="0" indent="0" algn="just">
              <a:buNone/>
            </a:pPr>
            <a:r>
              <a:rPr lang="en-US" dirty="0" smtClean="0"/>
              <a:t>First we came into a big room,  which was the bedroom of Chiang Kai </a:t>
            </a:r>
            <a:r>
              <a:rPr lang="en-US" dirty="0" err="1" smtClean="0"/>
              <a:t>Shek</a:t>
            </a:r>
            <a:r>
              <a:rPr lang="en-US" dirty="0" smtClean="0"/>
              <a:t>(</a:t>
            </a:r>
            <a:r>
              <a:rPr lang="zh-CN" altLang="en-US" dirty="0" smtClean="0"/>
              <a:t>蒋介石）</a:t>
            </a:r>
            <a:r>
              <a:rPr lang="en-US" altLang="zh-CN" dirty="0" smtClean="0"/>
              <a:t>and Soong May- ling, </a:t>
            </a:r>
            <a:r>
              <a:rPr lang="en-US" dirty="0" smtClean="0"/>
              <a:t>it was decorated with pictures of Soong May-ling and we could see a big balcony from where people  could see the sunrise.</a:t>
            </a:r>
            <a:endParaRPr lang="en-US" dirty="0" smtClean="0"/>
          </a:p>
          <a:p>
            <a:pPr marL="0" indent="0" algn="just">
              <a:buNone/>
            </a:pPr>
            <a:r>
              <a:rPr lang="en-US" dirty="0" smtClean="0"/>
              <a:t>Then we walked in a room decorated with Soong May-ling’s meeting and a big self-portrait of Soong May-ling.    </a:t>
            </a:r>
            <a:endParaRPr lang="en-US" dirty="0"/>
          </a:p>
        </p:txBody>
      </p:sp>
      <p:pic>
        <p:nvPicPr>
          <p:cNvPr id="10" name="Content Placeholder 7"/>
          <p:cNvPicPr>
            <a:picLocks noChangeAspect="1"/>
          </p:cNvPicPr>
          <p:nvPr/>
        </p:nvPicPr>
        <p:blipFill rotWithShape="1">
          <a:blip r:embed="rId2"/>
          <a:srcRect l="8942" r="5619" b="29401"/>
          <a:stretch>
            <a:fillRect/>
          </a:stretch>
        </p:blipFill>
        <p:spPr>
          <a:xfrm>
            <a:off x="2737057" y="3850780"/>
            <a:ext cx="2191061" cy="2413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heel(1)">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4" y="653272"/>
            <a:ext cx="10972800" cy="1143000"/>
          </a:xfrm>
        </p:spPr>
        <p:txBody>
          <a:bodyPr>
            <a:noAutofit/>
          </a:bodyPr>
          <a:lstStyle/>
          <a:p>
            <a:r>
              <a:rPr lang="en-US" altLang="zh-C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Tiger Hill Pagoda</a:t>
            </a:r>
            <a:br>
              <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4800" dirty="0"/>
          </a:p>
        </p:txBody>
      </p:sp>
      <p:pic>
        <p:nvPicPr>
          <p:cNvPr id="6" name="Content Placeholder 5"/>
          <p:cNvPicPr>
            <a:picLocks noGrp="1" noChangeAspect="1"/>
          </p:cNvPicPr>
          <p:nvPr>
            <p:ph sz="half" idx="1"/>
          </p:nvPr>
        </p:nvPicPr>
        <p:blipFill rotWithShape="1">
          <a:blip r:embed="rId1"/>
          <a:srcRect t="14302" r="2225" b="11054"/>
          <a:stretch>
            <a:fillRect/>
          </a:stretch>
        </p:blipFill>
        <p:spPr>
          <a:xfrm>
            <a:off x="1570121" y="2014787"/>
            <a:ext cx="3190875" cy="3248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5502443" y="1796272"/>
            <a:ext cx="5561798" cy="4908884"/>
          </a:xfrm>
        </p:spPr>
        <p:txBody>
          <a:bodyPr/>
          <a:lstStyle/>
          <a:p>
            <a:r>
              <a:rPr lang="en-US" dirty="0" smtClean="0"/>
              <a:t>On  August13</a:t>
            </a:r>
            <a:r>
              <a:rPr lang="en-US" baseline="30000" dirty="0" smtClean="0"/>
              <a:t>th</a:t>
            </a:r>
            <a:r>
              <a:rPr lang="en-US" dirty="0" smtClean="0"/>
              <a:t>, </a:t>
            </a:r>
            <a:r>
              <a:rPr lang="en-US" dirty="0"/>
              <a:t> </a:t>
            </a:r>
            <a:r>
              <a:rPr lang="en-US" dirty="0" smtClean="0"/>
              <a:t>my dad and I went to the Tiger Hill.</a:t>
            </a:r>
            <a:endParaRPr lang="en-US" dirty="0" smtClean="0"/>
          </a:p>
          <a:p>
            <a:pPr algn="just"/>
            <a:r>
              <a:rPr lang="en-US" dirty="0" smtClean="0"/>
              <a:t>At the center of the hill, there is a pagoda that tilts northeastward about 4 degrees, the world's second leaning tower. It is oblique because the foundation was built on soft ground that had difficulty supporting  the weight.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1"/>
          <a:stretch>
            <a:fillRect/>
          </a:stretch>
        </p:blipFill>
        <p:spPr>
          <a:xfrm>
            <a:off x="3519578" y="3392773"/>
            <a:ext cx="2294626" cy="3059502"/>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11" name="Content Placeholder 10"/>
          <p:cNvSpPr>
            <a:spLocks noGrp="1"/>
          </p:cNvSpPr>
          <p:nvPr>
            <p:ph sz="half" idx="2"/>
          </p:nvPr>
        </p:nvSpPr>
        <p:spPr>
          <a:xfrm>
            <a:off x="6738953" y="1417639"/>
            <a:ext cx="5213561" cy="5034636"/>
          </a:xfrm>
        </p:spPr>
        <p:txBody>
          <a:bodyPr>
            <a:normAutofit fontScale="82500"/>
          </a:bodyPr>
          <a:lstStyle/>
          <a:p>
            <a:pPr marL="0" indent="0">
              <a:buNone/>
            </a:pPr>
            <a:r>
              <a:rPr lang="en-US" dirty="0" smtClean="0"/>
              <a:t>On August18</a:t>
            </a:r>
            <a:r>
              <a:rPr lang="en-US" baseline="30000" dirty="0" smtClean="0"/>
              <a:t>th</a:t>
            </a:r>
            <a:r>
              <a:rPr lang="en-US" dirty="0" smtClean="0"/>
              <a:t>, my dad and I went to the Changzhou Dinosaur Theme Park. There are lots of dinosaur skeletons and dinosaurs made of plastic.</a:t>
            </a:r>
            <a:endParaRPr lang="en-US" dirty="0" smtClean="0"/>
          </a:p>
          <a:p>
            <a:pPr marL="0" indent="0" algn="just">
              <a:buNone/>
            </a:pPr>
            <a:r>
              <a:rPr lang="en-US" dirty="0" smtClean="0"/>
              <a:t>At night there was a big parade. </a:t>
            </a:r>
            <a:r>
              <a:rPr lang="en-US" dirty="0"/>
              <a:t> </a:t>
            </a:r>
            <a:r>
              <a:rPr lang="en-US" dirty="0" smtClean="0"/>
              <a:t>My favorite ones were some people holding a light stick as a sword and wearing a pterosaur (</a:t>
            </a:r>
            <a:r>
              <a:rPr lang="zh-CN" altLang="en-US" dirty="0"/>
              <a:t>翼</a:t>
            </a:r>
            <a:r>
              <a:rPr lang="zh-CN" altLang="en-US" dirty="0" smtClean="0"/>
              <a:t>龙）</a:t>
            </a:r>
            <a:r>
              <a:rPr lang="en-US" dirty="0" err="1" smtClean="0"/>
              <a:t>costume</a:t>
            </a:r>
            <a:r>
              <a:rPr lang="en-US" dirty="0" smtClean="0"/>
              <a:t> that glowed in the dark  and a lady wearing a fairy </a:t>
            </a:r>
            <a:r>
              <a:rPr lang="en-US" dirty="0" err="1" smtClean="0"/>
              <a:t>costume</a:t>
            </a:r>
            <a:r>
              <a:rPr lang="en-US" dirty="0" smtClean="0"/>
              <a:t> that is standing on a </a:t>
            </a:r>
            <a:r>
              <a:rPr lang="en-US" dirty="0" err="1" smtClean="0"/>
              <a:t>amphicoelias</a:t>
            </a:r>
            <a:r>
              <a:rPr lang="en-US" dirty="0" smtClean="0"/>
              <a:t> </a:t>
            </a:r>
            <a:r>
              <a:rPr lang="en-US" dirty="0" err="1" smtClean="0"/>
              <a:t>fragillimus</a:t>
            </a:r>
            <a:r>
              <a:rPr lang="en-US" dirty="0" smtClean="0"/>
              <a:t> (</a:t>
            </a:r>
            <a:r>
              <a:rPr lang="zh-CN" altLang="en-US" dirty="0" smtClean="0"/>
              <a:t>易碎双腔龙）</a:t>
            </a:r>
            <a:r>
              <a:rPr lang="en-US" altLang="zh-CN" dirty="0" smtClean="0"/>
              <a:t>pulling a beautiful glowing</a:t>
            </a:r>
            <a:r>
              <a:rPr lang="zh-CN" altLang="en-US" dirty="0" smtClean="0"/>
              <a:t>翼</a:t>
            </a:r>
            <a:r>
              <a:rPr lang="en-US" altLang="zh-CN" dirty="0" smtClean="0"/>
              <a:t> cart.</a:t>
            </a:r>
            <a:endParaRPr lang="en-US" dirty="0" smtClean="0"/>
          </a:p>
          <a:p>
            <a:pPr marL="0" indent="0" algn="just">
              <a:buNone/>
            </a:pPr>
            <a:r>
              <a:rPr lang="en-US" dirty="0" smtClean="0"/>
              <a:t> </a:t>
            </a:r>
            <a:endParaRPr lang="en-US" dirty="0"/>
          </a:p>
        </p:txBody>
      </p:sp>
      <p:pic>
        <p:nvPicPr>
          <p:cNvPr id="12" name="Content Placeholder 7"/>
          <p:cNvPicPr>
            <a:picLocks noChangeAspect="1"/>
          </p:cNvPicPr>
          <p:nvPr/>
        </p:nvPicPr>
        <p:blipFill rotWithShape="1">
          <a:blip r:embed="rId2"/>
          <a:srcRect l="23902" t="12371" r="3158" b="33058"/>
          <a:stretch>
            <a:fillRect/>
          </a:stretch>
        </p:blipFill>
        <p:spPr>
          <a:xfrm>
            <a:off x="242430" y="1740784"/>
            <a:ext cx="3138233" cy="1651989"/>
          </a:xfrm>
          <a:prstGeom prst="roundRect">
            <a:avLst>
              <a:gd name="adj" fmla="val 11322"/>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1498050" y="359128"/>
            <a:ext cx="966251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cs typeface="+mn-cs"/>
              </a:rPr>
              <a:t>Changzhou Dinosaur Theme Park</a:t>
            </a:r>
            <a:endParaRPr lang="zh-CN" alt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heel(1)">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heel(1)">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86810" y="1965960"/>
            <a:ext cx="5908675" cy="147193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a:t>
            </a:r>
            <a:endPar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2094</Words>
  <Application>WPS 演示</Application>
  <PresentationFormat>自定义</PresentationFormat>
  <Paragraphs>100</Paragraphs>
  <Slides>7</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7</vt:i4>
      </vt:variant>
    </vt:vector>
  </HeadingPairs>
  <TitlesOfParts>
    <vt:vector size="33" baseType="lpstr">
      <vt:lpstr>Arial</vt:lpstr>
      <vt:lpstr>宋体</vt:lpstr>
      <vt:lpstr>Wingdings</vt:lpstr>
      <vt:lpstr>Wingdings 2</vt:lpstr>
      <vt:lpstr>Verdana</vt:lpstr>
      <vt:lpstr>Gill Sans MT</vt:lpstr>
      <vt:lpstr>华文中宋</vt:lpstr>
      <vt:lpstr>微软雅黑</vt:lpstr>
      <vt:lpstr>Arial Unicode MS</vt:lpstr>
      <vt:lpstr>Calibri</vt:lpstr>
      <vt:lpstr>Bauhaus 93</vt:lpstr>
      <vt:lpstr>华文彩云</vt:lpstr>
      <vt:lpstr>仿宋</vt:lpstr>
      <vt:lpstr>华文楷体</vt:lpstr>
      <vt:lpstr>Stencil</vt:lpstr>
      <vt:lpstr>Century Gothic</vt:lpstr>
      <vt:lpstr>Tempus Sans ITC</vt:lpstr>
      <vt:lpstr>Tahoma</vt:lpstr>
      <vt:lpstr>Symbol</vt:lpstr>
      <vt:lpstr>Times New Roman</vt:lpstr>
      <vt:lpstr>Traditional Arabic</vt:lpstr>
      <vt:lpstr>Tw Cen MT</vt:lpstr>
      <vt:lpstr>Wide Latin</vt:lpstr>
      <vt:lpstr>Viner Hand ITC</vt:lpstr>
      <vt:lpstr>Vani</vt:lpstr>
      <vt:lpstr>夏至</vt:lpstr>
      <vt:lpstr>MY SUMMER HOLIDAY</vt:lpstr>
      <vt:lpstr> </vt:lpstr>
      <vt:lpstr> Six Dynasties Museum </vt:lpstr>
      <vt:lpstr>Meiling Palace  </vt:lpstr>
      <vt:lpstr>Tiger Hill Pagoda </vt:lpstr>
      <vt:lpstr>PowerPoint 演示文稿</vt:lpstr>
      <vt:lpstr>MY SUMMER HOLIDAY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FX</cp:lastModifiedBy>
  <cp:revision>42</cp:revision>
  <dcterms:created xsi:type="dcterms:W3CDTF">2019-08-18T14:36:00Z</dcterms:created>
  <dcterms:modified xsi:type="dcterms:W3CDTF">2019-11-07T07:00:44Z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